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7" r:id="rId30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2" Type="http://schemas.openxmlformats.org/officeDocument/2006/relationships/slide" Target="slides/slide18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8" name="Shape 11568"/>
        <p:cNvGrpSpPr/>
        <p:nvPr/>
      </p:nvGrpSpPr>
      <p:grpSpPr>
        <a:xfrm>
          <a:off x="0" y="0"/>
          <a:ext cx="0" cy="0"/>
          <a:chOff x="0" y="0"/>
          <a:chExt cx="0" cy="0"/>
        </a:xfrm>
      </p:grpSpPr>
      <p:sp>
        <p:nvSpPr>
          <p:cNvPr id="11569" name="Google Shape;11569;p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0" name="Google Shape;11570;p1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notesSlide" Target="../notesSlides/notesSlide182.xml"/><Relationship Id="rId3" Type="http://schemas.openxmlformats.org/officeDocument/2006/relationships/image" Target="../media/image336.jpg"/><Relationship Id="rId4" Type="http://schemas.openxmlformats.org/officeDocument/2006/relationships/image" Target="../media/image351.jpg"/><Relationship Id="rId5" Type="http://schemas.openxmlformats.org/officeDocument/2006/relationships/image" Target="../media/image339.jpg"/><Relationship Id="rId6" Type="http://schemas.openxmlformats.org/officeDocument/2006/relationships/image" Target="../media/image335.jpg"/><Relationship Id="rId7" Type="http://schemas.openxmlformats.org/officeDocument/2006/relationships/image" Target="../media/image349.png"/><Relationship Id="rId8" Type="http://schemas.openxmlformats.org/officeDocument/2006/relationships/image" Target="../media/image342.jpg"/><Relationship Id="rId9" Type="http://schemas.openxmlformats.org/officeDocument/2006/relationships/image" Target="../media/image338.png"/></Relationships>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1" name="Shape 11571"/>
        <p:cNvGrpSpPr/>
        <p:nvPr/>
      </p:nvGrpSpPr>
      <p:grpSpPr>
        <a:xfrm>
          <a:off x="0" y="0"/>
          <a:ext cx="0" cy="0"/>
          <a:chOff x="0" y="0"/>
          <a:chExt cx="0" cy="0"/>
        </a:xfrm>
      </p:grpSpPr>
      <p:cxnSp>
        <p:nvCxnSpPr>
          <p:cNvPr id="11572" name="Google Shape;11572;p1612"/>
          <p:cNvCxnSpPr/>
          <p:nvPr/>
        </p:nvCxnSpPr>
        <p:spPr>
          <a:xfrm>
            <a:off x="1187450" y="3500438"/>
            <a:ext cx="3529013" cy="0"/>
          </a:xfrm>
          <a:prstGeom prst="straightConnector1">
            <a:avLst/>
          </a:prstGeom>
          <a:noFill/>
          <a:ln cap="flat" cmpd="sng" w="57150">
            <a:solidFill>
              <a:schemeClr val="dk1"/>
            </a:solidFill>
            <a:prstDash val="solid"/>
            <a:round/>
            <a:headEnd len="med" w="med" type="none"/>
            <a:tailEnd len="med" w="med" type="none"/>
          </a:ln>
        </p:spPr>
      </p:cxnSp>
      <p:pic>
        <p:nvPicPr>
          <p:cNvPr id="11573" name="Google Shape;11573;p1612"/>
          <p:cNvPicPr preferRelativeResize="0"/>
          <p:nvPr/>
        </p:nvPicPr>
        <p:blipFill rotWithShape="1">
          <a:blip r:embed="rId3">
            <a:alphaModFix/>
          </a:blip>
          <a:srcRect b="0" l="0" r="0" t="0"/>
          <a:stretch/>
        </p:blipFill>
        <p:spPr>
          <a:xfrm>
            <a:off x="5292725" y="3957638"/>
            <a:ext cx="3851275" cy="2900362"/>
          </a:xfrm>
          <a:prstGeom prst="rect">
            <a:avLst/>
          </a:prstGeom>
          <a:noFill/>
          <a:ln>
            <a:noFill/>
          </a:ln>
        </p:spPr>
      </p:pic>
      <p:cxnSp>
        <p:nvCxnSpPr>
          <p:cNvPr id="11574" name="Google Shape;11574;p1612"/>
          <p:cNvCxnSpPr/>
          <p:nvPr/>
        </p:nvCxnSpPr>
        <p:spPr>
          <a:xfrm flipH="1">
            <a:off x="2843213" y="3500438"/>
            <a:ext cx="1800225" cy="2305050"/>
          </a:xfrm>
          <a:prstGeom prst="straightConnector1">
            <a:avLst/>
          </a:prstGeom>
          <a:noFill/>
          <a:ln cap="flat" cmpd="sng" w="57150">
            <a:solidFill>
              <a:srgbClr val="000066"/>
            </a:solidFill>
            <a:prstDash val="solid"/>
            <a:round/>
            <a:headEnd len="med" w="med" type="none"/>
            <a:tailEnd len="med" w="med" type="none"/>
          </a:ln>
        </p:spPr>
      </p:cxnSp>
      <p:cxnSp>
        <p:nvCxnSpPr>
          <p:cNvPr id="11575" name="Google Shape;11575;p1612"/>
          <p:cNvCxnSpPr/>
          <p:nvPr/>
        </p:nvCxnSpPr>
        <p:spPr>
          <a:xfrm>
            <a:off x="3348038" y="1844675"/>
            <a:ext cx="1296987" cy="1627188"/>
          </a:xfrm>
          <a:prstGeom prst="straightConnector1">
            <a:avLst/>
          </a:prstGeom>
          <a:noFill/>
          <a:ln cap="flat" cmpd="sng" w="57150">
            <a:solidFill>
              <a:srgbClr val="000066"/>
            </a:solidFill>
            <a:prstDash val="solid"/>
            <a:round/>
            <a:headEnd len="med" w="med" type="none"/>
            <a:tailEnd len="med" w="med" type="none"/>
          </a:ln>
        </p:spPr>
      </p:cxnSp>
      <p:cxnSp>
        <p:nvCxnSpPr>
          <p:cNvPr id="11576" name="Google Shape;11576;p1612"/>
          <p:cNvCxnSpPr/>
          <p:nvPr/>
        </p:nvCxnSpPr>
        <p:spPr>
          <a:xfrm flipH="1">
            <a:off x="4716463" y="2133600"/>
            <a:ext cx="3024187" cy="1366838"/>
          </a:xfrm>
          <a:prstGeom prst="straightConnector1">
            <a:avLst/>
          </a:prstGeom>
          <a:noFill/>
          <a:ln cap="flat" cmpd="sng" w="57150">
            <a:solidFill>
              <a:srgbClr val="000066"/>
            </a:solidFill>
            <a:prstDash val="solid"/>
            <a:round/>
            <a:headEnd len="med" w="med" type="none"/>
            <a:tailEnd len="med" w="med" type="none"/>
          </a:ln>
        </p:spPr>
      </p:cxnSp>
      <p:cxnSp>
        <p:nvCxnSpPr>
          <p:cNvPr id="11577" name="Google Shape;11577;p1612"/>
          <p:cNvCxnSpPr/>
          <p:nvPr/>
        </p:nvCxnSpPr>
        <p:spPr>
          <a:xfrm flipH="1">
            <a:off x="4716463" y="1700213"/>
            <a:ext cx="576262" cy="1800225"/>
          </a:xfrm>
          <a:prstGeom prst="straightConnector1">
            <a:avLst/>
          </a:prstGeom>
          <a:noFill/>
          <a:ln cap="flat" cmpd="sng" w="57150">
            <a:solidFill>
              <a:srgbClr val="000066"/>
            </a:solidFill>
            <a:prstDash val="solid"/>
            <a:round/>
            <a:headEnd len="med" w="med" type="none"/>
            <a:tailEnd len="med" w="med" type="none"/>
          </a:ln>
        </p:spPr>
      </p:cxnSp>
      <p:cxnSp>
        <p:nvCxnSpPr>
          <p:cNvPr id="11578" name="Google Shape;11578;p1612"/>
          <p:cNvCxnSpPr/>
          <p:nvPr/>
        </p:nvCxnSpPr>
        <p:spPr>
          <a:xfrm>
            <a:off x="4356100" y="3386138"/>
            <a:ext cx="2447925" cy="719137"/>
          </a:xfrm>
          <a:prstGeom prst="straightConnector1">
            <a:avLst/>
          </a:prstGeom>
          <a:noFill/>
          <a:ln cap="flat" cmpd="sng" w="57150">
            <a:solidFill>
              <a:srgbClr val="000000"/>
            </a:solidFill>
            <a:prstDash val="solid"/>
            <a:round/>
            <a:headEnd len="med" w="med" type="none"/>
            <a:tailEnd len="med" w="med" type="none"/>
          </a:ln>
        </p:spPr>
      </p:cxnSp>
      <p:sp>
        <p:nvSpPr>
          <p:cNvPr id="11579" name="Google Shape;11579;p1612"/>
          <p:cNvSpPr/>
          <p:nvPr/>
        </p:nvSpPr>
        <p:spPr>
          <a:xfrm>
            <a:off x="1835150" y="2060575"/>
            <a:ext cx="5329238" cy="3311525"/>
          </a:xfrm>
          <a:custGeom>
            <a:rect b="b" l="l" r="r" t="t"/>
            <a:pathLst>
              <a:path extrusionOk="0" h="21600" w="2160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extrusionOk="0" fill="none" h="21600" w="21600">
                <a:moveTo>
                  <a:pt x="1074" y="12702"/>
                </a:moveTo>
                <a:cubicBezTo>
                  <a:pt x="1407" y="12969"/>
                  <a:pt x="1786" y="13109"/>
                  <a:pt x="2172" y="13109"/>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99"/>
          </a:solidFill>
          <a:ln cap="flat" cmpd="sng" w="9525">
            <a:solidFill>
              <a:schemeClr val="dk1"/>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1580" name="Google Shape;11580;p1612"/>
          <p:cNvSpPr txBox="1"/>
          <p:nvPr>
            <p:ph type="title"/>
          </p:nvPr>
        </p:nvSpPr>
        <p:spPr>
          <a:xfrm>
            <a:off x="468313" y="0"/>
            <a:ext cx="8229600" cy="8366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National Cyberinfrastructure</a:t>
            </a:r>
            <a:endParaRPr/>
          </a:p>
        </p:txBody>
      </p:sp>
      <p:sp>
        <p:nvSpPr>
          <p:cNvPr id="11581" name="Google Shape;11581;p1612"/>
          <p:cNvSpPr txBox="1"/>
          <p:nvPr/>
        </p:nvSpPr>
        <p:spPr>
          <a:xfrm>
            <a:off x="4132263" y="4538663"/>
            <a:ext cx="89217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VPAC</a:t>
            </a:r>
            <a:endParaRPr/>
          </a:p>
        </p:txBody>
      </p:sp>
      <p:sp>
        <p:nvSpPr>
          <p:cNvPr id="11582" name="Google Shape;11582;p1612"/>
          <p:cNvSpPr txBox="1"/>
          <p:nvPr/>
        </p:nvSpPr>
        <p:spPr>
          <a:xfrm>
            <a:off x="4321175" y="2374900"/>
            <a:ext cx="876300"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QPSF</a:t>
            </a:r>
            <a:endParaRPr/>
          </a:p>
        </p:txBody>
      </p:sp>
      <p:sp>
        <p:nvSpPr>
          <p:cNvPr id="11583" name="Google Shape;11583;p1612"/>
          <p:cNvSpPr txBox="1"/>
          <p:nvPr/>
        </p:nvSpPr>
        <p:spPr>
          <a:xfrm>
            <a:off x="2976563" y="4284663"/>
            <a:ext cx="877887"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TPAC</a:t>
            </a:r>
            <a:endParaRPr/>
          </a:p>
        </p:txBody>
      </p:sp>
      <p:sp>
        <p:nvSpPr>
          <p:cNvPr id="11584" name="Google Shape;11584;p1612"/>
          <p:cNvSpPr txBox="1"/>
          <p:nvPr/>
        </p:nvSpPr>
        <p:spPr>
          <a:xfrm>
            <a:off x="3133725" y="2590800"/>
            <a:ext cx="77787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IVEC</a:t>
            </a:r>
            <a:endParaRPr/>
          </a:p>
        </p:txBody>
      </p:sp>
      <p:sp>
        <p:nvSpPr>
          <p:cNvPr id="11585" name="Google Shape;11585;p1612"/>
          <p:cNvSpPr txBox="1"/>
          <p:nvPr/>
        </p:nvSpPr>
        <p:spPr>
          <a:xfrm>
            <a:off x="3965575" y="3014663"/>
            <a:ext cx="1498600" cy="1006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APAC</a:t>
            </a:r>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NATIONAL</a:t>
            </a:r>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FACILITY</a:t>
            </a:r>
            <a:endParaRPr/>
          </a:p>
        </p:txBody>
      </p:sp>
      <p:sp>
        <p:nvSpPr>
          <p:cNvPr id="11586" name="Google Shape;11586;p1612"/>
          <p:cNvSpPr txBox="1"/>
          <p:nvPr/>
        </p:nvSpPr>
        <p:spPr>
          <a:xfrm>
            <a:off x="5829300" y="3268663"/>
            <a:ext cx="736600"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ANU</a:t>
            </a:r>
            <a:endParaRPr/>
          </a:p>
        </p:txBody>
      </p:sp>
      <p:sp>
        <p:nvSpPr>
          <p:cNvPr id="11587" name="Google Shape;11587;p1612"/>
          <p:cNvSpPr txBox="1"/>
          <p:nvPr/>
        </p:nvSpPr>
        <p:spPr>
          <a:xfrm>
            <a:off x="5276850" y="4087813"/>
            <a:ext cx="989013"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CSIRO</a:t>
            </a:r>
            <a:endParaRPr/>
          </a:p>
        </p:txBody>
      </p:sp>
      <p:sp>
        <p:nvSpPr>
          <p:cNvPr id="11588" name="Google Shape;11588;p1612"/>
          <p:cNvSpPr txBox="1"/>
          <p:nvPr/>
        </p:nvSpPr>
        <p:spPr>
          <a:xfrm>
            <a:off x="2451100" y="3395663"/>
            <a:ext cx="107632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SAPAC</a:t>
            </a:r>
            <a:endParaRPr/>
          </a:p>
        </p:txBody>
      </p:sp>
      <p:sp>
        <p:nvSpPr>
          <p:cNvPr id="11589" name="Google Shape;11589;p1612"/>
          <p:cNvSpPr txBox="1"/>
          <p:nvPr/>
        </p:nvSpPr>
        <p:spPr>
          <a:xfrm>
            <a:off x="5876925" y="2420938"/>
            <a:ext cx="608013"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ac3</a:t>
            </a:r>
            <a:endParaRPr/>
          </a:p>
        </p:txBody>
      </p:sp>
      <p:cxnSp>
        <p:nvCxnSpPr>
          <p:cNvPr id="11590" name="Google Shape;11590;p1612"/>
          <p:cNvCxnSpPr/>
          <p:nvPr/>
        </p:nvCxnSpPr>
        <p:spPr>
          <a:xfrm flipH="1" rot="10800000">
            <a:off x="3894138" y="2552700"/>
            <a:ext cx="417512" cy="112713"/>
          </a:xfrm>
          <a:prstGeom prst="straightConnector1">
            <a:avLst/>
          </a:prstGeom>
          <a:noFill/>
          <a:ln cap="flat" cmpd="sng" w="38100">
            <a:solidFill>
              <a:srgbClr val="CC0000"/>
            </a:solidFill>
            <a:prstDash val="solid"/>
            <a:round/>
            <a:headEnd len="med" w="med" type="none"/>
            <a:tailEnd len="med" w="med" type="none"/>
          </a:ln>
        </p:spPr>
      </p:cxnSp>
      <p:cxnSp>
        <p:nvCxnSpPr>
          <p:cNvPr id="11591" name="Google Shape;11591;p1612"/>
          <p:cNvCxnSpPr/>
          <p:nvPr/>
        </p:nvCxnSpPr>
        <p:spPr>
          <a:xfrm>
            <a:off x="5146675" y="2608263"/>
            <a:ext cx="681038" cy="57150"/>
          </a:xfrm>
          <a:prstGeom prst="straightConnector1">
            <a:avLst/>
          </a:prstGeom>
          <a:noFill/>
          <a:ln cap="flat" cmpd="sng" w="38100">
            <a:solidFill>
              <a:srgbClr val="CC0000"/>
            </a:solidFill>
            <a:prstDash val="solid"/>
            <a:round/>
            <a:headEnd len="med" w="med" type="none"/>
            <a:tailEnd len="med" w="med" type="none"/>
          </a:ln>
        </p:spPr>
      </p:cxnSp>
      <p:cxnSp>
        <p:nvCxnSpPr>
          <p:cNvPr id="11592" name="Google Shape;11592;p1612"/>
          <p:cNvCxnSpPr/>
          <p:nvPr/>
        </p:nvCxnSpPr>
        <p:spPr>
          <a:xfrm flipH="1" rot="10800000">
            <a:off x="3006725" y="3001963"/>
            <a:ext cx="312738" cy="336550"/>
          </a:xfrm>
          <a:prstGeom prst="straightConnector1">
            <a:avLst/>
          </a:prstGeom>
          <a:noFill/>
          <a:ln cap="flat" cmpd="sng" w="38100">
            <a:solidFill>
              <a:srgbClr val="CC0000"/>
            </a:solidFill>
            <a:prstDash val="solid"/>
            <a:round/>
            <a:headEnd len="med" w="med" type="none"/>
            <a:tailEnd len="med" w="med" type="none"/>
          </a:ln>
        </p:spPr>
      </p:cxnSp>
      <p:cxnSp>
        <p:nvCxnSpPr>
          <p:cNvPr id="11593" name="Google Shape;11593;p1612"/>
          <p:cNvCxnSpPr/>
          <p:nvPr/>
        </p:nvCxnSpPr>
        <p:spPr>
          <a:xfrm>
            <a:off x="3059113" y="3841750"/>
            <a:ext cx="312737" cy="447675"/>
          </a:xfrm>
          <a:prstGeom prst="straightConnector1">
            <a:avLst/>
          </a:prstGeom>
          <a:noFill/>
          <a:ln cap="flat" cmpd="sng" w="38100">
            <a:solidFill>
              <a:srgbClr val="CC0000"/>
            </a:solidFill>
            <a:prstDash val="solid"/>
            <a:round/>
            <a:headEnd len="med" w="med" type="none"/>
            <a:tailEnd len="med" w="med" type="none"/>
          </a:ln>
        </p:spPr>
      </p:cxnSp>
      <p:cxnSp>
        <p:nvCxnSpPr>
          <p:cNvPr id="11594" name="Google Shape;11594;p1612"/>
          <p:cNvCxnSpPr/>
          <p:nvPr/>
        </p:nvCxnSpPr>
        <p:spPr>
          <a:xfrm>
            <a:off x="3789363" y="4624388"/>
            <a:ext cx="366712" cy="111125"/>
          </a:xfrm>
          <a:prstGeom prst="straightConnector1">
            <a:avLst/>
          </a:prstGeom>
          <a:noFill/>
          <a:ln cap="flat" cmpd="sng" w="38100">
            <a:solidFill>
              <a:srgbClr val="CC0000"/>
            </a:solidFill>
            <a:prstDash val="solid"/>
            <a:round/>
            <a:headEnd len="med" w="med" type="none"/>
            <a:tailEnd len="med" w="med" type="none"/>
          </a:ln>
        </p:spPr>
      </p:cxnSp>
      <p:cxnSp>
        <p:nvCxnSpPr>
          <p:cNvPr id="11595" name="Google Shape;11595;p1612"/>
          <p:cNvCxnSpPr/>
          <p:nvPr/>
        </p:nvCxnSpPr>
        <p:spPr>
          <a:xfrm flipH="1" rot="10800000">
            <a:off x="4938713" y="4457700"/>
            <a:ext cx="417512" cy="166688"/>
          </a:xfrm>
          <a:prstGeom prst="straightConnector1">
            <a:avLst/>
          </a:prstGeom>
          <a:noFill/>
          <a:ln cap="flat" cmpd="sng" w="38100">
            <a:solidFill>
              <a:srgbClr val="CC0000"/>
            </a:solidFill>
            <a:prstDash val="solid"/>
            <a:round/>
            <a:headEnd len="med" w="med" type="none"/>
            <a:tailEnd len="med" w="med" type="none"/>
          </a:ln>
        </p:spPr>
      </p:cxnSp>
      <p:cxnSp>
        <p:nvCxnSpPr>
          <p:cNvPr id="11596" name="Google Shape;11596;p1612"/>
          <p:cNvCxnSpPr/>
          <p:nvPr/>
        </p:nvCxnSpPr>
        <p:spPr>
          <a:xfrm flipH="1" rot="10800000">
            <a:off x="5834063" y="3717925"/>
            <a:ext cx="153987" cy="338138"/>
          </a:xfrm>
          <a:prstGeom prst="straightConnector1">
            <a:avLst/>
          </a:prstGeom>
          <a:noFill/>
          <a:ln cap="flat" cmpd="sng" w="38100">
            <a:solidFill>
              <a:srgbClr val="CC0000"/>
            </a:solidFill>
            <a:prstDash val="solid"/>
            <a:round/>
            <a:headEnd len="med" w="med" type="none"/>
            <a:tailEnd len="med" w="med" type="none"/>
          </a:ln>
        </p:spPr>
      </p:cxnSp>
      <p:cxnSp>
        <p:nvCxnSpPr>
          <p:cNvPr id="11597" name="Google Shape;11597;p1612"/>
          <p:cNvCxnSpPr/>
          <p:nvPr/>
        </p:nvCxnSpPr>
        <p:spPr>
          <a:xfrm rot="10800000">
            <a:off x="6086475" y="2889250"/>
            <a:ext cx="0" cy="390525"/>
          </a:xfrm>
          <a:prstGeom prst="straightConnector1">
            <a:avLst/>
          </a:prstGeom>
          <a:noFill/>
          <a:ln cap="flat" cmpd="sng" w="38100">
            <a:solidFill>
              <a:srgbClr val="CC0000"/>
            </a:solidFill>
            <a:prstDash val="solid"/>
            <a:round/>
            <a:headEnd len="med" w="med" type="none"/>
            <a:tailEnd len="med" w="med" type="none"/>
          </a:ln>
        </p:spPr>
      </p:cxnSp>
      <p:cxnSp>
        <p:nvCxnSpPr>
          <p:cNvPr id="11598" name="Google Shape;11598;p1612"/>
          <p:cNvCxnSpPr/>
          <p:nvPr/>
        </p:nvCxnSpPr>
        <p:spPr>
          <a:xfrm>
            <a:off x="5508625" y="3500438"/>
            <a:ext cx="358775" cy="0"/>
          </a:xfrm>
          <a:prstGeom prst="straightConnector1">
            <a:avLst/>
          </a:prstGeom>
          <a:noFill/>
          <a:ln cap="flat" cmpd="sng" w="38100">
            <a:solidFill>
              <a:srgbClr val="CC0000"/>
            </a:solidFill>
            <a:prstDash val="solid"/>
            <a:round/>
            <a:headEnd len="med" w="med" type="none"/>
            <a:tailEnd len="med" w="med" type="none"/>
          </a:ln>
        </p:spPr>
      </p:cxnSp>
      <p:cxnSp>
        <p:nvCxnSpPr>
          <p:cNvPr id="11599" name="Google Shape;11599;p1612"/>
          <p:cNvCxnSpPr/>
          <p:nvPr/>
        </p:nvCxnSpPr>
        <p:spPr>
          <a:xfrm>
            <a:off x="5292725" y="3933825"/>
            <a:ext cx="260350" cy="223838"/>
          </a:xfrm>
          <a:prstGeom prst="straightConnector1">
            <a:avLst/>
          </a:prstGeom>
          <a:noFill/>
          <a:ln cap="flat" cmpd="sng" w="38100">
            <a:solidFill>
              <a:srgbClr val="CC0000"/>
            </a:solidFill>
            <a:prstDash val="solid"/>
            <a:round/>
            <a:headEnd len="med" w="med" type="none"/>
            <a:tailEnd len="med" w="med" type="none"/>
          </a:ln>
        </p:spPr>
      </p:cxnSp>
      <p:cxnSp>
        <p:nvCxnSpPr>
          <p:cNvPr id="11600" name="Google Shape;11600;p1612"/>
          <p:cNvCxnSpPr/>
          <p:nvPr/>
        </p:nvCxnSpPr>
        <p:spPr>
          <a:xfrm flipH="1" rot="10800000">
            <a:off x="5292725" y="2852738"/>
            <a:ext cx="647700" cy="360362"/>
          </a:xfrm>
          <a:prstGeom prst="straightConnector1">
            <a:avLst/>
          </a:prstGeom>
          <a:noFill/>
          <a:ln cap="flat" cmpd="sng" w="38100">
            <a:solidFill>
              <a:srgbClr val="CC0000"/>
            </a:solidFill>
            <a:prstDash val="solid"/>
            <a:round/>
            <a:headEnd len="med" w="med" type="none"/>
            <a:tailEnd len="med" w="med" type="none"/>
          </a:ln>
        </p:spPr>
      </p:cxnSp>
      <p:cxnSp>
        <p:nvCxnSpPr>
          <p:cNvPr id="11601" name="Google Shape;11601;p1612"/>
          <p:cNvCxnSpPr/>
          <p:nvPr/>
        </p:nvCxnSpPr>
        <p:spPr>
          <a:xfrm flipH="1">
            <a:off x="4625975" y="4076700"/>
            <a:ext cx="17463" cy="436563"/>
          </a:xfrm>
          <a:prstGeom prst="straightConnector1">
            <a:avLst/>
          </a:prstGeom>
          <a:noFill/>
          <a:ln cap="flat" cmpd="sng" w="38100">
            <a:solidFill>
              <a:srgbClr val="CC0000"/>
            </a:solidFill>
            <a:prstDash val="solid"/>
            <a:round/>
            <a:headEnd len="med" w="med" type="none"/>
            <a:tailEnd len="med" w="med" type="none"/>
          </a:ln>
        </p:spPr>
      </p:cxnSp>
      <p:cxnSp>
        <p:nvCxnSpPr>
          <p:cNvPr id="11602" name="Google Shape;11602;p1612"/>
          <p:cNvCxnSpPr/>
          <p:nvPr/>
        </p:nvCxnSpPr>
        <p:spPr>
          <a:xfrm flipH="1">
            <a:off x="3736975" y="4005263"/>
            <a:ext cx="330200" cy="336550"/>
          </a:xfrm>
          <a:prstGeom prst="straightConnector1">
            <a:avLst/>
          </a:prstGeom>
          <a:noFill/>
          <a:ln cap="flat" cmpd="sng" w="38100">
            <a:solidFill>
              <a:srgbClr val="CC0000"/>
            </a:solidFill>
            <a:prstDash val="solid"/>
            <a:round/>
            <a:headEnd len="med" w="med" type="none"/>
            <a:tailEnd len="med" w="med" type="none"/>
          </a:ln>
        </p:spPr>
      </p:cxnSp>
      <p:cxnSp>
        <p:nvCxnSpPr>
          <p:cNvPr id="11603" name="Google Shape;11603;p1612"/>
          <p:cNvCxnSpPr/>
          <p:nvPr/>
        </p:nvCxnSpPr>
        <p:spPr>
          <a:xfrm flipH="1">
            <a:off x="3529013" y="3500438"/>
            <a:ext cx="395287" cy="4762"/>
          </a:xfrm>
          <a:prstGeom prst="straightConnector1">
            <a:avLst/>
          </a:prstGeom>
          <a:noFill/>
          <a:ln cap="flat" cmpd="sng" w="38100">
            <a:solidFill>
              <a:srgbClr val="CC0000"/>
            </a:solidFill>
            <a:prstDash val="solid"/>
            <a:round/>
            <a:headEnd len="med" w="med" type="none"/>
            <a:tailEnd len="med" w="med" type="none"/>
          </a:ln>
        </p:spPr>
      </p:cxnSp>
      <p:cxnSp>
        <p:nvCxnSpPr>
          <p:cNvPr id="11604" name="Google Shape;11604;p1612"/>
          <p:cNvCxnSpPr/>
          <p:nvPr/>
        </p:nvCxnSpPr>
        <p:spPr>
          <a:xfrm rot="10800000">
            <a:off x="3779838" y="2997200"/>
            <a:ext cx="382587" cy="211138"/>
          </a:xfrm>
          <a:prstGeom prst="straightConnector1">
            <a:avLst/>
          </a:prstGeom>
          <a:noFill/>
          <a:ln cap="flat" cmpd="sng" w="38100">
            <a:solidFill>
              <a:srgbClr val="CC0000"/>
            </a:solidFill>
            <a:prstDash val="solid"/>
            <a:round/>
            <a:headEnd len="med" w="med" type="none"/>
            <a:tailEnd len="med" w="med" type="none"/>
          </a:ln>
        </p:spPr>
      </p:cxnSp>
      <p:cxnSp>
        <p:nvCxnSpPr>
          <p:cNvPr id="11605" name="Google Shape;11605;p1612"/>
          <p:cNvCxnSpPr/>
          <p:nvPr/>
        </p:nvCxnSpPr>
        <p:spPr>
          <a:xfrm rot="10800000">
            <a:off x="4716463" y="2708275"/>
            <a:ext cx="0" cy="338138"/>
          </a:xfrm>
          <a:prstGeom prst="straightConnector1">
            <a:avLst/>
          </a:prstGeom>
          <a:noFill/>
          <a:ln cap="flat" cmpd="sng" w="38100">
            <a:solidFill>
              <a:srgbClr val="CC0000"/>
            </a:solidFill>
            <a:prstDash val="solid"/>
            <a:round/>
            <a:headEnd len="med" w="med" type="none"/>
            <a:tailEnd len="med" w="med" type="none"/>
          </a:ln>
        </p:spPr>
      </p:cxnSp>
      <p:pic>
        <p:nvPicPr>
          <p:cNvPr id="11606" name="Google Shape;11606;p1612"/>
          <p:cNvPicPr preferRelativeResize="0"/>
          <p:nvPr/>
        </p:nvPicPr>
        <p:blipFill rotWithShape="1">
          <a:blip r:embed="rId4">
            <a:alphaModFix/>
          </a:blip>
          <a:srcRect b="0" l="0" r="0" t="0"/>
          <a:stretch/>
        </p:blipFill>
        <p:spPr>
          <a:xfrm>
            <a:off x="5219700" y="908050"/>
            <a:ext cx="995363" cy="1006475"/>
          </a:xfrm>
          <a:prstGeom prst="rect">
            <a:avLst/>
          </a:prstGeom>
          <a:noFill/>
          <a:ln>
            <a:noFill/>
          </a:ln>
        </p:spPr>
      </p:pic>
      <p:sp>
        <p:nvSpPr>
          <p:cNvPr id="11607" name="Google Shape;11607;p1612"/>
          <p:cNvSpPr/>
          <p:nvPr/>
        </p:nvSpPr>
        <p:spPr>
          <a:xfrm>
            <a:off x="5580063" y="4581525"/>
            <a:ext cx="3563937" cy="1728788"/>
          </a:xfrm>
          <a:custGeom>
            <a:rect b="b" l="l" r="r" t="t"/>
            <a:pathLst>
              <a:path extrusionOk="0" h="21600" w="2160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extrusionOk="0" fill="none" h="21600" w="21600">
                <a:moveTo>
                  <a:pt x="1074" y="12702"/>
                </a:moveTo>
                <a:cubicBezTo>
                  <a:pt x="1407" y="12969"/>
                  <a:pt x="1786" y="13109"/>
                  <a:pt x="2172" y="13109"/>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CC"/>
          </a:solidFill>
          <a:ln cap="flat" cmpd="sng" w="9525">
            <a:solidFill>
              <a:srgbClr val="000000"/>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2800"/>
              <a:buFont typeface="Arial"/>
              <a:buNone/>
            </a:pPr>
            <a:r>
              <a:rPr b="1" i="0" lang="en-US" sz="2800" u="none" cap="none" strike="noStrike">
                <a:solidFill>
                  <a:srgbClr val="CC0000"/>
                </a:solidFill>
                <a:latin typeface="Arial"/>
                <a:ea typeface="Arial"/>
                <a:cs typeface="Arial"/>
                <a:sym typeface="Arial"/>
              </a:rPr>
              <a:t>Other Grids:</a:t>
            </a:r>
            <a:endParaRPr/>
          </a:p>
          <a:p>
            <a:pPr indent="0" lvl="0" marL="0" marR="0" rtl="0" algn="ctr">
              <a:lnSpc>
                <a:spcPct val="100000"/>
              </a:lnSpc>
              <a:spcBef>
                <a:spcPts val="0"/>
              </a:spcBef>
              <a:spcAft>
                <a:spcPts val="0"/>
              </a:spcAft>
              <a:buClr>
                <a:srgbClr val="CC0000"/>
              </a:buClr>
              <a:buSzPts val="1800"/>
              <a:buFont typeface="Arial"/>
              <a:buNone/>
            </a:pPr>
            <a:r>
              <a:rPr b="1" i="0" lang="en-US" sz="1800" u="none" cap="none" strike="noStrike">
                <a:solidFill>
                  <a:srgbClr val="CC0000"/>
                </a:solidFill>
                <a:latin typeface="Arial"/>
                <a:ea typeface="Arial"/>
                <a:cs typeface="Arial"/>
                <a:sym typeface="Arial"/>
              </a:rPr>
              <a:t>Institutional</a:t>
            </a:r>
            <a:endParaRPr/>
          </a:p>
          <a:p>
            <a:pPr indent="0" lvl="0" marL="0" marR="0" rtl="0" algn="ctr">
              <a:lnSpc>
                <a:spcPct val="100000"/>
              </a:lnSpc>
              <a:spcBef>
                <a:spcPts val="0"/>
              </a:spcBef>
              <a:spcAft>
                <a:spcPts val="0"/>
              </a:spcAft>
              <a:buClr>
                <a:srgbClr val="CC0000"/>
              </a:buClr>
              <a:buSzPts val="1800"/>
              <a:buFont typeface="Arial"/>
              <a:buNone/>
            </a:pPr>
            <a:r>
              <a:rPr b="1" i="0" lang="en-US" sz="1800" u="none" cap="none" strike="noStrike">
                <a:solidFill>
                  <a:srgbClr val="CC0000"/>
                </a:solidFill>
                <a:latin typeface="Arial"/>
                <a:ea typeface="Arial"/>
                <a:cs typeface="Arial"/>
                <a:sym typeface="Arial"/>
              </a:rPr>
              <a:t>International</a:t>
            </a:r>
            <a:endParaRPr b="1" i="0" sz="2800" u="none" cap="none" strike="noStrike">
              <a:solidFill>
                <a:srgbClr val="CC0000"/>
              </a:solidFill>
              <a:latin typeface="Arial"/>
              <a:ea typeface="Arial"/>
              <a:cs typeface="Arial"/>
              <a:sym typeface="Arial"/>
            </a:endParaRPr>
          </a:p>
        </p:txBody>
      </p:sp>
      <p:pic>
        <p:nvPicPr>
          <p:cNvPr id="11608" name="Google Shape;11608;p1612"/>
          <p:cNvPicPr preferRelativeResize="0"/>
          <p:nvPr/>
        </p:nvPicPr>
        <p:blipFill rotWithShape="1">
          <a:blip r:embed="rId5">
            <a:alphaModFix/>
          </a:blip>
          <a:srcRect b="0" l="0" r="0" t="0"/>
          <a:stretch/>
        </p:blipFill>
        <p:spPr>
          <a:xfrm>
            <a:off x="395288" y="2636838"/>
            <a:ext cx="1341437" cy="2205037"/>
          </a:xfrm>
          <a:prstGeom prst="rect">
            <a:avLst/>
          </a:prstGeom>
          <a:solidFill>
            <a:srgbClr val="FFFF99"/>
          </a:solidFill>
          <a:ln>
            <a:noFill/>
          </a:ln>
        </p:spPr>
      </p:pic>
      <p:sp>
        <p:nvSpPr>
          <p:cNvPr id="11609" name="Google Shape;11609;p1612"/>
          <p:cNvSpPr/>
          <p:nvPr/>
        </p:nvSpPr>
        <p:spPr>
          <a:xfrm>
            <a:off x="0" y="1844675"/>
            <a:ext cx="2339975" cy="1382713"/>
          </a:xfrm>
          <a:custGeom>
            <a:rect b="b" l="l" r="r" t="t"/>
            <a:pathLst>
              <a:path extrusionOk="0" h="21600" w="2160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extrusionOk="0" fill="none" h="21600" w="21600">
                <a:moveTo>
                  <a:pt x="1074" y="12702"/>
                </a:moveTo>
                <a:cubicBezTo>
                  <a:pt x="1407" y="12969"/>
                  <a:pt x="1786" y="13109"/>
                  <a:pt x="2172" y="13109"/>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CC"/>
          </a:solidFill>
          <a:ln cap="flat" cmpd="sng" w="9525">
            <a:solidFill>
              <a:srgbClr val="000000"/>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SzPts val="2400"/>
              <a:buFont typeface="Arial"/>
              <a:buNone/>
            </a:pPr>
            <a:r>
              <a:rPr b="1" i="0" lang="en-US" sz="2400" u="none" cap="none" strike="noStrike">
                <a:solidFill>
                  <a:srgbClr val="CC0000"/>
                </a:solidFill>
                <a:latin typeface="Arial"/>
                <a:ea typeface="Arial"/>
                <a:cs typeface="Arial"/>
                <a:sym typeface="Arial"/>
              </a:rPr>
              <a:t>Data Centres</a:t>
            </a:r>
            <a:endParaRPr/>
          </a:p>
        </p:txBody>
      </p:sp>
      <p:pic>
        <p:nvPicPr>
          <p:cNvPr id="11610" name="Google Shape;11610;p1612"/>
          <p:cNvPicPr preferRelativeResize="0"/>
          <p:nvPr/>
        </p:nvPicPr>
        <p:blipFill rotWithShape="1">
          <a:blip r:embed="rId6">
            <a:alphaModFix/>
          </a:blip>
          <a:srcRect b="0" l="0" r="0" t="0"/>
          <a:stretch/>
        </p:blipFill>
        <p:spPr>
          <a:xfrm>
            <a:off x="1835150" y="5084763"/>
            <a:ext cx="1209675" cy="1511300"/>
          </a:xfrm>
          <a:prstGeom prst="rect">
            <a:avLst/>
          </a:prstGeom>
          <a:noFill/>
          <a:ln>
            <a:noFill/>
          </a:ln>
        </p:spPr>
      </p:pic>
      <p:pic>
        <p:nvPicPr>
          <p:cNvPr id="11611" name="Google Shape;11611;p1612"/>
          <p:cNvPicPr preferRelativeResize="0"/>
          <p:nvPr/>
        </p:nvPicPr>
        <p:blipFill rotWithShape="1">
          <a:blip r:embed="rId7">
            <a:alphaModFix/>
          </a:blip>
          <a:srcRect b="0" l="0" r="0" t="0"/>
          <a:stretch/>
        </p:blipFill>
        <p:spPr>
          <a:xfrm>
            <a:off x="539750" y="4941888"/>
            <a:ext cx="1152525" cy="1666875"/>
          </a:xfrm>
          <a:prstGeom prst="rect">
            <a:avLst/>
          </a:prstGeom>
          <a:noFill/>
          <a:ln>
            <a:noFill/>
          </a:ln>
        </p:spPr>
      </p:pic>
      <p:sp>
        <p:nvSpPr>
          <p:cNvPr id="11612" name="Google Shape;11612;p1612"/>
          <p:cNvSpPr txBox="1"/>
          <p:nvPr/>
        </p:nvSpPr>
        <p:spPr>
          <a:xfrm>
            <a:off x="684213" y="6165850"/>
            <a:ext cx="2232025" cy="457200"/>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Arial"/>
              <a:buNone/>
            </a:pPr>
            <a:r>
              <a:rPr b="1" i="0" lang="en-US" sz="2400" u="none" cap="none" strike="noStrike">
                <a:solidFill>
                  <a:srgbClr val="CC0000"/>
                </a:solidFill>
                <a:latin typeface="Arial"/>
                <a:ea typeface="Arial"/>
                <a:cs typeface="Arial"/>
                <a:sym typeface="Arial"/>
              </a:rPr>
              <a:t>Instruments</a:t>
            </a:r>
            <a:endParaRPr/>
          </a:p>
        </p:txBody>
      </p:sp>
      <p:sp>
        <p:nvSpPr>
          <p:cNvPr id="11613" name="Google Shape;11613;p1612"/>
          <p:cNvSpPr txBox="1"/>
          <p:nvPr/>
        </p:nvSpPr>
        <p:spPr>
          <a:xfrm>
            <a:off x="7235825" y="2924175"/>
            <a:ext cx="1630363" cy="822325"/>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D929A"/>
              </a:buClr>
              <a:buSzPts val="2400"/>
              <a:buFont typeface="Arial"/>
              <a:buNone/>
            </a:pPr>
            <a:r>
              <a:rPr b="0" i="0" lang="en-US" sz="2400" u="none" cap="none" strike="noStrike">
                <a:solidFill>
                  <a:srgbClr val="5D929A"/>
                </a:solidFill>
                <a:latin typeface="Arial"/>
                <a:ea typeface="Arial"/>
                <a:cs typeface="Arial"/>
                <a:sym typeface="Arial"/>
              </a:rPr>
              <a:t>SENSOR</a:t>
            </a:r>
            <a:endParaRPr/>
          </a:p>
          <a:p>
            <a:pPr indent="0" lvl="0" marL="0" marR="0" rtl="0" algn="ctr">
              <a:lnSpc>
                <a:spcPct val="100000"/>
              </a:lnSpc>
              <a:spcBef>
                <a:spcPts val="0"/>
              </a:spcBef>
              <a:spcAft>
                <a:spcPts val="0"/>
              </a:spcAft>
              <a:buClr>
                <a:srgbClr val="34D31E"/>
              </a:buClr>
              <a:buSzPts val="2400"/>
              <a:buFont typeface="Arial"/>
              <a:buNone/>
            </a:pPr>
            <a:r>
              <a:rPr b="1" i="1" lang="en-US" sz="2400" u="sng" cap="none" strike="noStrike">
                <a:solidFill>
                  <a:srgbClr val="34D31E"/>
                </a:solidFill>
                <a:latin typeface="Arial"/>
                <a:ea typeface="Arial"/>
                <a:cs typeface="Arial"/>
                <a:sym typeface="Arial"/>
              </a:rPr>
              <a:t>Networks</a:t>
            </a:r>
            <a:endParaRPr/>
          </a:p>
        </p:txBody>
      </p:sp>
      <p:pic>
        <p:nvPicPr>
          <p:cNvPr id="11614" name="Google Shape;11614;p1612"/>
          <p:cNvPicPr preferRelativeResize="0"/>
          <p:nvPr/>
        </p:nvPicPr>
        <p:blipFill rotWithShape="1">
          <a:blip r:embed="rId8">
            <a:alphaModFix/>
          </a:blip>
          <a:srcRect b="0" l="0" r="0" t="0"/>
          <a:stretch/>
        </p:blipFill>
        <p:spPr>
          <a:xfrm>
            <a:off x="7308850" y="981075"/>
            <a:ext cx="1412875" cy="2024063"/>
          </a:xfrm>
          <a:prstGeom prst="rect">
            <a:avLst/>
          </a:prstGeom>
          <a:noFill/>
          <a:ln>
            <a:noFill/>
          </a:ln>
        </p:spPr>
      </p:pic>
      <p:pic>
        <p:nvPicPr>
          <p:cNvPr id="11615" name="Google Shape;11615;p1612"/>
          <p:cNvPicPr preferRelativeResize="0"/>
          <p:nvPr/>
        </p:nvPicPr>
        <p:blipFill rotWithShape="1">
          <a:blip r:embed="rId9">
            <a:alphaModFix/>
          </a:blip>
          <a:srcRect b="0" l="0" r="0" t="0"/>
          <a:stretch/>
        </p:blipFill>
        <p:spPr>
          <a:xfrm>
            <a:off x="2411413" y="908050"/>
            <a:ext cx="1512887" cy="1081088"/>
          </a:xfrm>
          <a:prstGeom prst="rect">
            <a:avLst/>
          </a:prstGeom>
          <a:noFill/>
          <a:ln>
            <a:noFill/>
          </a:ln>
        </p:spPr>
      </p:pic>
      <p:sp>
        <p:nvSpPr>
          <p:cNvPr id="11616" name="Google Shape;11616;p1612"/>
          <p:cNvSpPr txBox="1"/>
          <p:nvPr/>
        </p:nvSpPr>
        <p:spPr>
          <a:xfrm>
            <a:off x="3144838" y="1509713"/>
            <a:ext cx="2609850" cy="457200"/>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Arial"/>
              <a:buNone/>
            </a:pPr>
            <a:r>
              <a:rPr b="1" i="0" lang="en-US" sz="2400" u="none" cap="none" strike="noStrike">
                <a:solidFill>
                  <a:srgbClr val="CC0000"/>
                </a:solidFill>
                <a:latin typeface="Arial"/>
                <a:ea typeface="Arial"/>
                <a:cs typeface="Arial"/>
                <a:sym typeface="Arial"/>
              </a:rPr>
              <a:t>Research Teams</a:t>
            </a:r>
            <a:endParaRPr/>
          </a:p>
        </p:txBody>
      </p:sp>
      <p:sp>
        <p:nvSpPr>
          <p:cNvPr id="11617" name="Google Shape;11617;p1612"/>
          <p:cNvSpPr/>
          <p:nvPr/>
        </p:nvSpPr>
        <p:spPr>
          <a:xfrm>
            <a:off x="1835150" y="2060575"/>
            <a:ext cx="5400675" cy="3313113"/>
          </a:xfrm>
          <a:custGeom>
            <a:rect b="b" l="l" r="r" t="t"/>
            <a:pathLst>
              <a:path extrusionOk="0" h="21600" w="2160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extrusionOk="0" fill="none" h="21600" w="21600">
                <a:moveTo>
                  <a:pt x="1074" y="12702"/>
                </a:moveTo>
                <a:cubicBezTo>
                  <a:pt x="1407" y="12969"/>
                  <a:pt x="1786" y="13109"/>
                  <a:pt x="2172" y="13109"/>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99"/>
          </a:solidFill>
          <a:ln cap="flat" cmpd="sng" w="9525">
            <a:solidFill>
              <a:schemeClr val="dk1"/>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APAC National Grid</a:t>
            </a:r>
            <a:r>
              <a:rPr b="1" i="0" lang="en-US" sz="2400" u="none" cap="none" strike="noStrike">
                <a:solidFill>
                  <a:srgbClr val="A50021"/>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a virtual system of</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computing,</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data storage</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and visualisation</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facilities</a:t>
            </a:r>
            <a:endParaRPr b="1" i="0" sz="3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7"/>
                                        </p:tgtEl>
                                        <p:attrNameLst>
                                          <p:attrName>style.visibility</p:attrName>
                                        </p:attrNameLst>
                                      </p:cBhvr>
                                      <p:to>
                                        <p:strVal val="visible"/>
                                      </p:to>
                                    </p:set>
                                    <p:animEffect filter="fade" transition="in">
                                      <p:cBhvr>
                                        <p:cTn dur="1000"/>
                                        <p:tgtEl>
                                          <p:spTgt spid="11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